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247A69-5D9B-4899-BD9E-071855182A17}">
  <a:tblStyle styleId="{B1247A69-5D9B-4899-BD9E-071855182A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31be6caf1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c31be6caf1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31be6caf1_0_1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c31be6caf1_0_1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31be6caf1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c31be6caf1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31be6caf1_0_1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c31be6caf1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31be6caf1_0_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c31be6caf1_0_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31be6caf1_0_1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c31be6caf1_0_1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31be6caf1_0_1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c31be6caf1_0_1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31be6caf1_0_1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c31be6caf1_0_1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31be6caf1_0_1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c31be6caf1_0_1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31be6caf1_0_1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c31be6caf1_0_1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31be6caf1_0_1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c31be6caf1_0_1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31be6caf1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c31be6caf1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31be6caf1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c31be6caf1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31be6caf1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c31be6caf1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31be6caf1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c31be6caf1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31be6caf1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c31be6caf1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31be6caf1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c31be6caf1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31be6caf1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c31be6caf1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31be6caf1_0_1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c31be6caf1_0_1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31be6caf1_0_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c31be6caf1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Relationship Id="rId4" Type="http://schemas.openxmlformats.org/officeDocument/2006/relationships/image" Target="../media/image27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8.png"/><Relationship Id="rId7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Relationship Id="rId4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Relationship Id="rId4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Relationship Id="rId4" Type="http://schemas.openxmlformats.org/officeDocument/2006/relationships/image" Target="../media/image24.png"/><Relationship Id="rId5" Type="http://schemas.openxmlformats.org/officeDocument/2006/relationships/image" Target="../media/image26.png"/><Relationship Id="rId6" Type="http://schemas.openxmlformats.org/officeDocument/2006/relationships/image" Target="../media/image23.png"/><Relationship Id="rId7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Relationship Id="rId4" Type="http://schemas.openxmlformats.org/officeDocument/2006/relationships/hyperlink" Target="http://drive.google.com/file/d/1oTF47Jat3HD_98pzHbVb4s9MDsCNqcy5/view" TargetMode="External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45150"/>
            <a:ext cx="8520600" cy="25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 u="sng">
                <a:latin typeface="Times New Roman"/>
                <a:ea typeface="Times New Roman"/>
                <a:cs typeface="Times New Roman"/>
                <a:sym typeface="Times New Roman"/>
              </a:rPr>
              <a:t>An Integrated Approach for monitoring social distancing and Face mask detection using Stacked Resnet-50 and YOLOv4</a:t>
            </a:r>
            <a:endParaRPr b="1" sz="25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24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368500" y="3422425"/>
            <a:ext cx="3463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-GB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</a:t>
            </a: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en-GB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Inder Preet Singh Walia</a:t>
            </a: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1475200" y="4393950"/>
            <a:ext cx="6356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Fig 10 :Performance comparison of different models for testing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5200" y="1033175"/>
            <a:ext cx="6356200" cy="327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/>
        </p:nvSpPr>
        <p:spPr>
          <a:xfrm>
            <a:off x="1282775" y="4424575"/>
            <a:ext cx="60894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Fig 11 :Confusion Matrix for Stacked Resnet-50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1450" y="662475"/>
            <a:ext cx="4236575" cy="36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4">
            <a:alphaModFix/>
          </a:blip>
          <a:srcRect b="0" l="3472" r="9487" t="11111"/>
          <a:stretch/>
        </p:blipFill>
        <p:spPr>
          <a:xfrm>
            <a:off x="1053825" y="579775"/>
            <a:ext cx="2640025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 rotWithShape="1">
          <a:blip r:embed="rId5">
            <a:alphaModFix/>
          </a:blip>
          <a:srcRect b="0" l="3474" r="8559" t="10952"/>
          <a:stretch/>
        </p:blipFill>
        <p:spPr>
          <a:xfrm>
            <a:off x="4562725" y="579775"/>
            <a:ext cx="2533150" cy="15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/>
        </p:nvSpPr>
        <p:spPr>
          <a:xfrm>
            <a:off x="348475" y="2200350"/>
            <a:ext cx="3632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12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accuracy for MobileNet V3</a:t>
            </a:r>
            <a:endParaRPr sz="1200"/>
          </a:p>
        </p:txBody>
      </p:sp>
      <p:sp>
        <p:nvSpPr>
          <p:cNvPr id="136" name="Google Shape;136;p24"/>
          <p:cNvSpPr txBox="1"/>
          <p:nvPr/>
        </p:nvSpPr>
        <p:spPr>
          <a:xfrm>
            <a:off x="3981175" y="2170450"/>
            <a:ext cx="338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13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Loss</a:t>
            </a:r>
            <a:r>
              <a:rPr lang="en-GB" sz="1200"/>
              <a:t> for MobileNet V3</a:t>
            </a:r>
            <a:endParaRPr sz="1200"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2588" y="2755450"/>
            <a:ext cx="2313432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 rotWithShape="1">
          <a:blip r:embed="rId7">
            <a:alphaModFix/>
          </a:blip>
          <a:srcRect b="0" l="0" r="7842" t="9444"/>
          <a:stretch/>
        </p:blipFill>
        <p:spPr>
          <a:xfrm>
            <a:off x="1230838" y="2784350"/>
            <a:ext cx="2286000" cy="15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/>
        </p:nvSpPr>
        <p:spPr>
          <a:xfrm>
            <a:off x="543775" y="4384550"/>
            <a:ext cx="3437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14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accuracy for Inception V3</a:t>
            </a:r>
            <a:endParaRPr sz="1200"/>
          </a:p>
        </p:txBody>
      </p:sp>
      <p:sp>
        <p:nvSpPr>
          <p:cNvPr id="140" name="Google Shape;140;p24"/>
          <p:cNvSpPr txBox="1"/>
          <p:nvPr/>
        </p:nvSpPr>
        <p:spPr>
          <a:xfrm>
            <a:off x="4296000" y="4384550"/>
            <a:ext cx="306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15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Loss for Inception V3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/>
        </p:nvSpPr>
        <p:spPr>
          <a:xfrm>
            <a:off x="348475" y="2200350"/>
            <a:ext cx="3632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16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accuracy for CNN</a:t>
            </a:r>
            <a:endParaRPr sz="1200"/>
          </a:p>
        </p:txBody>
      </p:sp>
      <p:sp>
        <p:nvSpPr>
          <p:cNvPr id="146" name="Google Shape;146;p25"/>
          <p:cNvSpPr txBox="1"/>
          <p:nvPr/>
        </p:nvSpPr>
        <p:spPr>
          <a:xfrm>
            <a:off x="4138650" y="2245500"/>
            <a:ext cx="3381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17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Loss for CNN</a:t>
            </a:r>
            <a:endParaRPr sz="1200"/>
          </a:p>
        </p:txBody>
      </p:sp>
      <p:sp>
        <p:nvSpPr>
          <p:cNvPr id="147" name="Google Shape;147;p25"/>
          <p:cNvSpPr txBox="1"/>
          <p:nvPr/>
        </p:nvSpPr>
        <p:spPr>
          <a:xfrm>
            <a:off x="543625" y="4487425"/>
            <a:ext cx="3437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18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accuracy for Stacked Resnet-50 </a:t>
            </a:r>
            <a:endParaRPr sz="1200"/>
          </a:p>
        </p:txBody>
      </p:sp>
      <p:sp>
        <p:nvSpPr>
          <p:cNvPr id="148" name="Google Shape;148;p25"/>
          <p:cNvSpPr txBox="1"/>
          <p:nvPr/>
        </p:nvSpPr>
        <p:spPr>
          <a:xfrm>
            <a:off x="4448425" y="4487425"/>
            <a:ext cx="306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Figure 19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Training and validation Loss for Stacked Resnet-50</a:t>
            </a:r>
            <a:endParaRPr sz="1200"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825" y="579775"/>
            <a:ext cx="228600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8425" y="579775"/>
            <a:ext cx="228600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 rotWithShape="1">
          <a:blip r:embed="rId6">
            <a:alphaModFix/>
          </a:blip>
          <a:srcRect b="1618" l="3474" r="8791" t="10892"/>
          <a:stretch/>
        </p:blipFill>
        <p:spPr>
          <a:xfrm>
            <a:off x="983725" y="2757013"/>
            <a:ext cx="232410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 rotWithShape="1">
          <a:blip r:embed="rId7">
            <a:alphaModFix/>
          </a:blip>
          <a:srcRect b="1784" l="3237" r="8796" t="10718"/>
          <a:stretch/>
        </p:blipFill>
        <p:spPr>
          <a:xfrm>
            <a:off x="4448425" y="2803400"/>
            <a:ext cx="228600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0575" y="683575"/>
            <a:ext cx="6066701" cy="341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6"/>
          <p:cNvSpPr txBox="1"/>
          <p:nvPr/>
        </p:nvSpPr>
        <p:spPr>
          <a:xfrm>
            <a:off x="2033500" y="4186575"/>
            <a:ext cx="36396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b="1"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Face Mask detection using Stacked Resnet-50</a:t>
            </a:r>
            <a:endParaRPr b="1"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7069150" y="1725900"/>
            <a:ext cx="18996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Green: Masked(class1)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Red:</a:t>
            </a:r>
            <a:r>
              <a:rPr b="1" lang="en-GB" sz="1200"/>
              <a:t> </a:t>
            </a:r>
            <a:r>
              <a:rPr b="1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Non-Mask(class0)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348475" y="571500"/>
            <a:ext cx="7122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 u="sng">
                <a:latin typeface="Times New Roman"/>
                <a:ea typeface="Times New Roman"/>
                <a:cs typeface="Times New Roman"/>
                <a:sym typeface="Times New Roman"/>
              </a:rPr>
              <a:t>Social Distancing using YOLOv4 and DBSCAN</a:t>
            </a:r>
            <a:r>
              <a:rPr b="1" lang="en-GB" sz="2000"/>
              <a:t> </a:t>
            </a:r>
            <a:endParaRPr b="1" sz="2000"/>
          </a:p>
        </p:txBody>
      </p:sp>
      <p:sp>
        <p:nvSpPr>
          <p:cNvPr id="167" name="Google Shape;167;p27"/>
          <p:cNvSpPr txBox="1"/>
          <p:nvPr/>
        </p:nvSpPr>
        <p:spPr>
          <a:xfrm>
            <a:off x="264850" y="1031500"/>
            <a:ext cx="8307600" cy="6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An input video of length 135 seconds,20fps and 480p have been taken from internet.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Each frame have been extracted and processed to the </a:t>
            </a:r>
            <a:r>
              <a:rPr lang="en-GB" sz="1800"/>
              <a:t>Yolov4</a:t>
            </a:r>
            <a:r>
              <a:rPr lang="en-GB" sz="1800"/>
              <a:t>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Get bounding boxes for Persons in the frame with </a:t>
            </a:r>
            <a:r>
              <a:rPr lang="en-GB" sz="1800">
                <a:solidFill>
                  <a:schemeClr val="dk1"/>
                </a:solidFill>
              </a:rPr>
              <a:t>Yolov4</a:t>
            </a:r>
            <a:r>
              <a:rPr lang="en-GB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 Get the position of the person and use DBSCAN to detect clusters by setting up a eps value.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persons detected have been cropped and these detections have been passed to face detector(DSFD) which extracted the faces of the person.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These low resolution face images have been given as an input to the Stacked Resnet-50 model which classified them into masked or unmasked images.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At the end a </a:t>
            </a:r>
            <a:r>
              <a:rPr lang="en-GB" sz="1800"/>
              <a:t>bounding</a:t>
            </a:r>
            <a:r>
              <a:rPr lang="en-GB" sz="1800"/>
              <a:t> box and monitoring status in the frame is resulted..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850" y="279200"/>
            <a:ext cx="7480800" cy="4320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 txBox="1"/>
          <p:nvPr/>
        </p:nvSpPr>
        <p:spPr>
          <a:xfrm>
            <a:off x="1936150" y="4404400"/>
            <a:ext cx="4585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21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Flowchart of the 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r>
              <a:rPr b="1" lang="en-GB"/>
              <a:t> 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/>
        </p:nvSpPr>
        <p:spPr>
          <a:xfrm>
            <a:off x="249750" y="191075"/>
            <a:ext cx="599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latin typeface="Times New Roman"/>
                <a:ea typeface="Times New Roman"/>
                <a:cs typeface="Times New Roman"/>
                <a:sym typeface="Times New Roman"/>
              </a:rPr>
              <a:t>Results of YOLOv4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075" y="745175"/>
            <a:ext cx="7560102" cy="378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/>
        </p:nvSpPr>
        <p:spPr>
          <a:xfrm>
            <a:off x="2336625" y="4585075"/>
            <a:ext cx="3424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Figure 22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YoloV4 Results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7424" y="1374050"/>
            <a:ext cx="1182426" cy="23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9299" y="1374050"/>
            <a:ext cx="1182426" cy="23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1175" y="1374050"/>
            <a:ext cx="1182426" cy="23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3050" y="1374050"/>
            <a:ext cx="1182426" cy="23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 txBox="1"/>
          <p:nvPr/>
        </p:nvSpPr>
        <p:spPr>
          <a:xfrm>
            <a:off x="1713350" y="3968450"/>
            <a:ext cx="529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23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Cropped instances from the video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1734100" y="4217675"/>
            <a:ext cx="5261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Video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 showing real time Social Distancing using YoloV4 and DBSCAN</a:t>
            </a:r>
            <a:r>
              <a:rPr b="1" lang="en-GB" sz="1600"/>
              <a:t> </a:t>
            </a:r>
            <a:endParaRPr b="1" sz="1600"/>
          </a:p>
        </p:txBody>
      </p:sp>
      <p:pic>
        <p:nvPicPr>
          <p:cNvPr id="198" name="Google Shape;198;p31" title="Output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5100" y="6923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4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b="1" lang="en-GB" sz="2320" u="sng"/>
              <a:t>Dataset Curation and Augmentation</a:t>
            </a:r>
            <a:endParaRPr b="1" sz="2320" u="sng"/>
          </a:p>
        </p:txBody>
      </p:sp>
      <p:sp>
        <p:nvSpPr>
          <p:cNvPr id="61" name="Google Shape;61;p14"/>
          <p:cNvSpPr txBox="1"/>
          <p:nvPr/>
        </p:nvSpPr>
        <p:spPr>
          <a:xfrm>
            <a:off x="313200" y="713100"/>
            <a:ext cx="8520600" cy="3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</a:t>
            </a: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having human faces as single subjects were taken from various sources such as RMFD(</a:t>
            </a:r>
            <a:r>
              <a:rPr lang="en-GB" sz="1500">
                <a:latin typeface="Times New Roman"/>
                <a:ea typeface="Times New Roman"/>
                <a:cs typeface="Times New Roman"/>
                <a:sym typeface="Times New Roman"/>
              </a:rPr>
              <a:t>Real world masked dataset)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images were scrapped from google search.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 was detected and Facial points were identified using  face detection PYPI.</a:t>
            </a:r>
            <a:endParaRPr i="0" sz="15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 types Masks were placed on some faces out of total data curated. (Open CV).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Augmentation</a:t>
            </a: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Various blurring techniques were applied on the data from above , to get a more robust dataset since our research includes Low resolution CCTV images.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Average Blur , Motion Blur , Gaussian Blur and other techniques were used to generate more related data. 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was again augmented using rotation of 15 degrees and horizontal and vertical flip and also zoomed. Only facial data was passed on to the models.  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images: Masked : 1916     Non Masked : 1930</a:t>
            </a:r>
            <a:endParaRPr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</a:t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/>
        </p:nvSpPr>
        <p:spPr>
          <a:xfrm>
            <a:off x="7757975" y="1811325"/>
            <a:ext cx="1093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2"/>
          <p:cNvSpPr txBox="1"/>
          <p:nvPr/>
        </p:nvSpPr>
        <p:spPr>
          <a:xfrm>
            <a:off x="1668575" y="1811325"/>
            <a:ext cx="5756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 u="sng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b="1" sz="48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1959425" y="4294625"/>
            <a:ext cx="48681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Figure 1.</a:t>
            </a:r>
            <a:r>
              <a:rPr b="1" i="0" lang="en-GB" sz="19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Dataset Preprocessing</a:t>
            </a:r>
            <a:endParaRPr b="1" i="0" sz="19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150" y="955425"/>
            <a:ext cx="5012556" cy="323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14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b="1" lang="en-GB" sz="2320" u="sng">
                <a:latin typeface="Times New Roman"/>
                <a:ea typeface="Times New Roman"/>
                <a:cs typeface="Times New Roman"/>
                <a:sym typeface="Times New Roman"/>
              </a:rPr>
              <a:t>Dataset Curation and Augmentation Cont...</a:t>
            </a:r>
            <a:endParaRPr b="1" sz="232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3200" y="713388"/>
            <a:ext cx="2480400" cy="33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81099" y="713388"/>
            <a:ext cx="2480400" cy="33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96950" y="713100"/>
            <a:ext cx="2482075" cy="33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728175" y="4274100"/>
            <a:ext cx="1829100" cy="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igure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 Masked</a:t>
            </a: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522225" y="4250550"/>
            <a:ext cx="16623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Facial Points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6477475" y="4250550"/>
            <a:ext cx="15210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Masked Images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14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GB" sz="2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Curation and Augmentation Contd.</a:t>
            </a:r>
            <a:endParaRPr b="1" sz="23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750" y="1993275"/>
            <a:ext cx="131062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7875" y="1993276"/>
            <a:ext cx="131062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5000" y="1993275"/>
            <a:ext cx="1310625" cy="142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82125" y="1993275"/>
            <a:ext cx="1310625" cy="1421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437750" y="3415050"/>
            <a:ext cx="142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Figure 5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Original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4835000" y="3415050"/>
            <a:ext cx="1641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7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Average Blur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422688" y="3415050"/>
            <a:ext cx="1641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6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Gaussian Blur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7130675" y="3415050"/>
            <a:ext cx="1428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8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Motion Blu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556625" y="146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GB" sz="2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 TRANSFER LEARNING</a:t>
            </a:r>
            <a:r>
              <a:rPr lang="en-GB" sz="23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311700" y="719550"/>
            <a:ext cx="8520600" cy="3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detecting the faces the model is trained on ResNet-50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Binary Classification of Mask/No mask is done with the help of a pretrained-model of ResNet-50.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the technique of transfer learning with the help of ResNet resulted in better Accuracy.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Mask Classifier Model was created by adding a few Layers on top of the ResNet50 Pretrained Model.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applying multiple data augmentation technique like horizontal flip,brightness range,zoom range and image rotation saves the model from overfitting.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input shape of the model is 224*224*3.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 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used is </a:t>
            </a: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Adam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60 E</a:t>
            </a: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pochs and 32 batch_size.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Times New Roman"/>
              <a:buChar char="●"/>
            </a:pPr>
            <a:r>
              <a:rPr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learning rate was set to 0.00001.</a:t>
            </a:r>
            <a:endParaRPr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14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b="1" lang="en-GB" sz="2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Stacked Resnet </a:t>
            </a:r>
            <a:r>
              <a:rPr b="1" lang="en-GB" sz="2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Architecture</a:t>
            </a:r>
            <a:endParaRPr b="1" sz="272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47150" y="646850"/>
            <a:ext cx="3908250" cy="361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2816650" y="4263200"/>
            <a:ext cx="37893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 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1"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Stacked Resnet</a:t>
            </a:r>
            <a:r>
              <a:rPr b="1" i="0" lang="en-GB" sz="17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endParaRPr b="1" i="0" sz="17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Google Shape;109;p20"/>
          <p:cNvGraphicFramePr/>
          <p:nvPr/>
        </p:nvGraphicFramePr>
        <p:xfrm>
          <a:off x="604950" y="136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{B1247A69-5D9B-4899-BD9E-071855182A17}</a:tableStyleId>
              </a:tblPr>
              <a:tblGrid>
                <a:gridCol w="904875"/>
                <a:gridCol w="988500"/>
                <a:gridCol w="1141850"/>
                <a:gridCol w="1039000"/>
                <a:gridCol w="802500"/>
                <a:gridCol w="1033050"/>
                <a:gridCol w="675275"/>
                <a:gridCol w="1267275"/>
              </a:tblGrid>
              <a:tr h="92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Model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Accuracy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Precision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Recall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F1-Score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Loss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Specificity</a:t>
                      </a:r>
                      <a:endParaRPr b="1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0300">
                <a:tc row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Testing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CNN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0.51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0.65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0.52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0.48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6034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MobileNet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0.56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0.59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0.80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580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Stacked ResNet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0.87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0.71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0.92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0.79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0.14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0.81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580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INCEPTION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v1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0.66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0.65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0.13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0.91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  <p:sp>
        <p:nvSpPr>
          <p:cNvPr id="110" name="Google Shape;110;p20"/>
          <p:cNvSpPr txBox="1"/>
          <p:nvPr/>
        </p:nvSpPr>
        <p:spPr>
          <a:xfrm>
            <a:off x="857250" y="872550"/>
            <a:ext cx="742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1. Comparison between CNN, MobileNet, ResNet, Inception v1</a:t>
            </a:r>
            <a:endParaRPr b="1"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229000" y="330325"/>
            <a:ext cx="85206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GB" sz="2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AND ANALYSIS</a:t>
            </a:r>
            <a:endParaRPr b="1" sz="23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381400" y="1068025"/>
            <a:ext cx="8215800" cy="27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models were trained on 1916 masked and 1930 non masked images with data augmentation.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2 shows comparison of various models 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Stacked 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 -50 with our layers , performed the best out of the 4 models 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Stacked 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Resnet-50 transfer learning model has 8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percent testing  accuracy with  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14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.5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%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loss.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Based on the results , I have decided to use  Stacked Resnet for further tasks in the project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as it has shown the best results.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